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6" roundtripDataSignature="AMtx7mjP8AR/LXIma0i+rJhDyUj8tp2C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9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3"/>
          <p:cNvSpPr txBox="1"/>
          <p:nvPr>
            <p:ph type="ctrTitle"/>
          </p:nvPr>
        </p:nvSpPr>
        <p:spPr>
          <a:xfrm>
            <a:off x="311700" y="267500"/>
            <a:ext cx="5460000" cy="30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63"/>
          <p:cNvSpPr txBox="1"/>
          <p:nvPr>
            <p:ph idx="1" type="subTitle"/>
          </p:nvPr>
        </p:nvSpPr>
        <p:spPr>
          <a:xfrm>
            <a:off x="186450" y="3250650"/>
            <a:ext cx="52692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64"/>
          <p:cNvSpPr txBox="1"/>
          <p:nvPr>
            <p:ph type="title"/>
          </p:nvPr>
        </p:nvSpPr>
        <p:spPr>
          <a:xfrm>
            <a:off x="265500" y="97275"/>
            <a:ext cx="40452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64"/>
          <p:cNvSpPr txBox="1"/>
          <p:nvPr>
            <p:ph idx="1" type="subTitle"/>
          </p:nvPr>
        </p:nvSpPr>
        <p:spPr>
          <a:xfrm>
            <a:off x="265500" y="25744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6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5"/>
          <p:cNvSpPr txBox="1"/>
          <p:nvPr>
            <p:ph type="title"/>
          </p:nvPr>
        </p:nvSpPr>
        <p:spPr>
          <a:xfrm>
            <a:off x="3104750" y="1532100"/>
            <a:ext cx="5727600" cy="21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6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6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0"/>
          <p:cNvSpPr txBox="1"/>
          <p:nvPr>
            <p:ph type="title"/>
          </p:nvPr>
        </p:nvSpPr>
        <p:spPr>
          <a:xfrm>
            <a:off x="3169600" y="450150"/>
            <a:ext cx="5974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hyperlink" Target="https://github.com/teebarjunk/Unity-Built-In-Attributes" TargetMode="External"/><Relationship Id="rId5" Type="http://schemas.openxmlformats.org/officeDocument/2006/relationships/hyperlink" Target="https://github.com/teebarjunk/Unity-Built-In-Attribute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SStyles93" TargetMode="External"/><Relationship Id="rId4" Type="http://schemas.openxmlformats.org/officeDocument/2006/relationships/hyperlink" Target="https://sstyles93.github.io/" TargetMode="External"/><Relationship Id="rId5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hyperlink" Target="https://learn.microsoft.com/en-us/dotnet/csharp/language-reference/proposals/csharp-13.0/params-collection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hyperlink" Target="https://docs.unity3d.com/ScriptReference/RaycastHit.html" TargetMode="External"/><Relationship Id="rId5" Type="http://schemas.openxmlformats.org/officeDocument/2006/relationships/hyperlink" Target="https://docs.unity3d.com/ScriptReference/Physics.Raycast.ht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ocs.unity3d.com/ScriptReference/Gizmos.html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Relationship Id="rId4" Type="http://schemas.openxmlformats.org/officeDocument/2006/relationships/image" Target="../media/image58.png"/><Relationship Id="rId5" Type="http://schemas.openxmlformats.org/officeDocument/2006/relationships/image" Target="../media/image54.png"/><Relationship Id="rId6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0" Type="http://schemas.openxmlformats.org/officeDocument/2006/relationships/hyperlink" Target="https://unity.com/fr/resources/design-patterns-solid-ebook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youtube.com/@Brackeys" TargetMode="External"/><Relationship Id="rId4" Type="http://schemas.openxmlformats.org/officeDocument/2006/relationships/hyperlink" Target="https://www.youtube.com/@mixandjam" TargetMode="External"/><Relationship Id="rId9" Type="http://schemas.openxmlformats.org/officeDocument/2006/relationships/hyperlink" Target="https://www.youtube.com/@CppCon" TargetMode="External"/><Relationship Id="rId5" Type="http://schemas.openxmlformats.org/officeDocument/2006/relationships/hyperlink" Target="https://www.youtube.com/@GMTK" TargetMode="External"/><Relationship Id="rId6" Type="http://schemas.openxmlformats.org/officeDocument/2006/relationships/hyperlink" Target="https://www.youtube.com/hashtag/addon2023" TargetMode="External"/><Relationship Id="rId7" Type="http://schemas.openxmlformats.org/officeDocument/2006/relationships/hyperlink" Target="https://www.youtube.com/@Gdconf" TargetMode="External"/><Relationship Id="rId8" Type="http://schemas.openxmlformats.org/officeDocument/2006/relationships/hyperlink" Target="https://handmadehero.org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SStyles93/SGA_LAB_Advanced.git" TargetMode="External"/><Relationship Id="rId4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0" y="267500"/>
            <a:ext cx="5460000" cy="30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/>
              <a:t>Advanced Programming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186450" y="3250650"/>
            <a:ext cx="52692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/>
              <a:t>Good practices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1800"/>
              <a:t>Samuel Styles - 05.08.2025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 - Unity attributes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529100" y="1100375"/>
            <a:ext cx="36357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what it looks like in the editor :(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1700" y="79200"/>
            <a:ext cx="3241024" cy="495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100375"/>
            <a:ext cx="4571999" cy="2741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2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 - Unity attributes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2"/>
          <p:cNvSpPr txBox="1"/>
          <p:nvPr/>
        </p:nvSpPr>
        <p:spPr>
          <a:xfrm>
            <a:off x="529100" y="1100375"/>
            <a:ext cx="36357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Things you can use to make things </a:t>
            </a:r>
            <a:r>
              <a:rPr b="1" i="0" lang="fr" sz="1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more user friendly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fr" sz="1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look better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teebarjunk/Unity-Built-In-Attributes: A list of built in Unity Attributes. (github.com)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nice Unity attributes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100375"/>
            <a:ext cx="4571999" cy="2741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92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 - Unity attributes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92"/>
          <p:cNvSpPr txBox="1"/>
          <p:nvPr/>
        </p:nvSpPr>
        <p:spPr>
          <a:xfrm>
            <a:off x="512756" y="872652"/>
            <a:ext cx="3635700" cy="3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usefull in my experience:</a:t>
            </a:r>
            <a:endParaRPr/>
          </a:p>
        </p:txBody>
      </p:sp>
      <p:sp>
        <p:nvSpPr>
          <p:cNvPr id="131" name="Google Shape;131;p92"/>
          <p:cNvSpPr/>
          <p:nvPr/>
        </p:nvSpPr>
        <p:spPr>
          <a:xfrm>
            <a:off x="547425" y="2193175"/>
            <a:ext cx="2346300" cy="138600"/>
          </a:xfrm>
          <a:prstGeom prst="rect">
            <a:avLst/>
          </a:prstGeom>
          <a:solidFill>
            <a:srgbClr val="151B23"/>
          </a:solidFill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fr" sz="900" u="none" cap="none" strike="noStrike">
                <a:solidFill>
                  <a:srgbClr val="79C0FF"/>
                </a:solidFill>
                <a:latin typeface="Arial"/>
                <a:ea typeface="Arial"/>
                <a:cs typeface="Arial"/>
                <a:sym typeface="Arial"/>
              </a:rPr>
              <a:t>Range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fr" sz="900" u="none" cap="none" strike="noStrike">
                <a:solidFill>
                  <a:srgbClr val="79C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fr" sz="900" u="none" cap="none" strike="noStrike">
                <a:solidFill>
                  <a:srgbClr val="79C0FF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)] </a:t>
            </a:r>
            <a:r>
              <a:rPr b="0" i="0" lang="fr" sz="900" u="none" cap="none" strike="noStrike">
                <a:solidFill>
                  <a:srgbClr val="FF7B72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 float speed </a:t>
            </a:r>
            <a:r>
              <a:rPr b="0" i="0" lang="fr" sz="900" u="none" cap="none" strike="noStrike">
                <a:solidFill>
                  <a:srgbClr val="79C0F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fr" sz="900" u="none" cap="none" strike="noStrike">
                <a:solidFill>
                  <a:srgbClr val="79C0FF"/>
                </a:solidFill>
                <a:latin typeface="Arial"/>
                <a:ea typeface="Arial"/>
                <a:cs typeface="Arial"/>
                <a:sym typeface="Arial"/>
              </a:rPr>
              <a:t>2f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b="0" i="0" lang="fr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92"/>
          <p:cNvSpPr/>
          <p:nvPr/>
        </p:nvSpPr>
        <p:spPr>
          <a:xfrm>
            <a:off x="547426" y="3061024"/>
            <a:ext cx="3635700" cy="138600"/>
          </a:xfrm>
          <a:prstGeom prst="rect">
            <a:avLst/>
          </a:prstGeom>
          <a:solidFill>
            <a:srgbClr val="151B23"/>
          </a:solidFill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fr" sz="900" u="none" cap="none" strike="noStrike">
                <a:solidFill>
                  <a:srgbClr val="79C0FF"/>
                </a:solidFill>
                <a:latin typeface="Arial"/>
                <a:ea typeface="Arial"/>
                <a:cs typeface="Arial"/>
                <a:sym typeface="Arial"/>
              </a:rPr>
              <a:t>ColorUsage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fr" sz="900" u="none" cap="none" strike="noStrike">
                <a:solidFill>
                  <a:srgbClr val="79C0FF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fr" sz="900" u="none" cap="none" strike="noStrike">
                <a:solidFill>
                  <a:srgbClr val="79C0FF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)] </a:t>
            </a:r>
            <a:r>
              <a:rPr b="0" i="0" lang="fr" sz="900" u="none" cap="none" strike="noStrike">
                <a:solidFill>
                  <a:srgbClr val="FF7B72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 Color color </a:t>
            </a:r>
            <a:r>
              <a:rPr b="0" i="0" lang="fr" sz="900" u="none" cap="none" strike="noStrike">
                <a:solidFill>
                  <a:srgbClr val="79C0F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 Color.white;</a:t>
            </a:r>
            <a:r>
              <a:rPr b="0" i="0" lang="fr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92"/>
          <p:cNvSpPr/>
          <p:nvPr/>
        </p:nvSpPr>
        <p:spPr>
          <a:xfrm>
            <a:off x="547426" y="2865600"/>
            <a:ext cx="3013500" cy="138600"/>
          </a:xfrm>
          <a:prstGeom prst="rect">
            <a:avLst/>
          </a:prstGeom>
          <a:solidFill>
            <a:srgbClr val="151B23"/>
          </a:solidFill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fr" sz="900" u="none" cap="none" strike="noStrike">
                <a:solidFill>
                  <a:srgbClr val="79C0FF"/>
                </a:solidFill>
                <a:latin typeface="Arial"/>
                <a:ea typeface="Arial"/>
                <a:cs typeface="Arial"/>
                <a:sym typeface="Arial"/>
              </a:rPr>
              <a:t>GradientUsage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fr" sz="900" u="none" cap="none" strike="noStrike">
                <a:solidFill>
                  <a:srgbClr val="79C0FF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)] </a:t>
            </a:r>
            <a:r>
              <a:rPr b="0" i="0" lang="fr" sz="900" u="none" cap="none" strike="noStrike">
                <a:solidFill>
                  <a:srgbClr val="FF7B72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 Gradient gradient;</a:t>
            </a:r>
            <a:r>
              <a:rPr b="0" i="0" lang="fr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92"/>
          <p:cNvSpPr/>
          <p:nvPr/>
        </p:nvSpPr>
        <p:spPr>
          <a:xfrm>
            <a:off x="1652300" y="1263394"/>
            <a:ext cx="1280100" cy="138600"/>
          </a:xfrm>
          <a:prstGeom prst="rect">
            <a:avLst/>
          </a:prstGeom>
          <a:solidFill>
            <a:srgbClr val="151B23"/>
          </a:solidFill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fr" sz="900" u="none" cap="none" strike="noStrike">
                <a:solidFill>
                  <a:srgbClr val="79C0FF"/>
                </a:solidFill>
                <a:latin typeface="Arial"/>
                <a:ea typeface="Arial"/>
                <a:cs typeface="Arial"/>
                <a:sym typeface="Arial"/>
              </a:rPr>
              <a:t>Space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fr" sz="900" u="none" cap="none" strike="noStrike">
                <a:solidFill>
                  <a:srgbClr val="79C0F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)]</a:t>
            </a:r>
            <a:r>
              <a:rPr b="0" i="0" lang="fr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92"/>
          <p:cNvSpPr/>
          <p:nvPr/>
        </p:nvSpPr>
        <p:spPr>
          <a:xfrm>
            <a:off x="523886" y="1265361"/>
            <a:ext cx="1097521" cy="138499"/>
          </a:xfrm>
          <a:prstGeom prst="rect">
            <a:avLst/>
          </a:prstGeom>
          <a:solidFill>
            <a:srgbClr val="151B23"/>
          </a:solidFill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fr" sz="900" u="none" cap="none" strike="noStrike">
                <a:solidFill>
                  <a:srgbClr val="79C0FF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fr" sz="900" u="none" cap="none" strike="noStrike">
                <a:solidFill>
                  <a:srgbClr val="A5D6FF"/>
                </a:solidFill>
                <a:latin typeface="Arial"/>
                <a:ea typeface="Arial"/>
                <a:cs typeface="Arial"/>
                <a:sym typeface="Arial"/>
              </a:rPr>
              <a:t>"Stats"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)]</a:t>
            </a:r>
            <a:r>
              <a:rPr b="0" i="0" lang="fr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92"/>
          <p:cNvSpPr/>
          <p:nvPr/>
        </p:nvSpPr>
        <p:spPr>
          <a:xfrm>
            <a:off x="523873" y="1455748"/>
            <a:ext cx="3013500" cy="107700"/>
          </a:xfrm>
          <a:prstGeom prst="rect">
            <a:avLst/>
          </a:prstGeom>
          <a:solidFill>
            <a:srgbClr val="151B23"/>
          </a:solidFill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fr" sz="900" u="none" cap="none" strike="noStrike">
                <a:solidFill>
                  <a:srgbClr val="79C0FF"/>
                </a:solidFill>
                <a:latin typeface="Arial"/>
                <a:ea typeface="Arial"/>
                <a:cs typeface="Arial"/>
                <a:sym typeface="Arial"/>
              </a:rPr>
              <a:t>Tooltip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fr" sz="900" u="none" cap="none" strike="noStrike">
                <a:solidFill>
                  <a:srgbClr val="A5D6FF"/>
                </a:solidFill>
                <a:latin typeface="Arial"/>
                <a:ea typeface="Arial"/>
                <a:cs typeface="Arial"/>
                <a:sym typeface="Arial"/>
              </a:rPr>
              <a:t>"The games score."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)] </a:t>
            </a:r>
            <a:r>
              <a:rPr b="0" i="0" lang="fr" sz="900" u="none" cap="none" strike="noStrike">
                <a:solidFill>
                  <a:srgbClr val="FF7B72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 int score </a:t>
            </a:r>
            <a:r>
              <a:rPr b="0" i="0" lang="fr" sz="900" u="none" cap="none" strike="noStrike">
                <a:solidFill>
                  <a:srgbClr val="79C0F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fr" sz="900" u="none" cap="none" strike="noStrike">
                <a:solidFill>
                  <a:srgbClr val="79C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b="0" i="0" lang="fr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92"/>
          <p:cNvSpPr/>
          <p:nvPr/>
        </p:nvSpPr>
        <p:spPr>
          <a:xfrm>
            <a:off x="547425" y="2383825"/>
            <a:ext cx="2346300" cy="138600"/>
          </a:xfrm>
          <a:prstGeom prst="rect">
            <a:avLst/>
          </a:prstGeom>
          <a:solidFill>
            <a:srgbClr val="151B23"/>
          </a:solidFill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fr" sz="900" u="none" cap="none" strike="noStrike">
                <a:solidFill>
                  <a:srgbClr val="79C0FF"/>
                </a:solidFill>
                <a:latin typeface="Arial"/>
                <a:ea typeface="Arial"/>
                <a:cs typeface="Arial"/>
                <a:sym typeface="Arial"/>
              </a:rPr>
              <a:t>RequireComponent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fr" sz="900" u="none" cap="none" strike="noStrike">
                <a:solidFill>
                  <a:srgbClr val="FF7B72"/>
                </a:solidFill>
                <a:latin typeface="Arial"/>
                <a:ea typeface="Arial"/>
                <a:cs typeface="Arial"/>
                <a:sym typeface="Arial"/>
              </a:rPr>
              <a:t>typeof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(RigidBody))]</a:t>
            </a:r>
            <a:r>
              <a:rPr b="0" i="0" lang="fr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92"/>
          <p:cNvSpPr txBox="1"/>
          <p:nvPr/>
        </p:nvSpPr>
        <p:spPr>
          <a:xfrm>
            <a:off x="523886" y="2484287"/>
            <a:ext cx="3635700" cy="3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Visuals :</a:t>
            </a:r>
            <a:endParaRPr/>
          </a:p>
        </p:txBody>
      </p:sp>
      <p:sp>
        <p:nvSpPr>
          <p:cNvPr id="139" name="Google Shape;139;p92"/>
          <p:cNvSpPr/>
          <p:nvPr/>
        </p:nvSpPr>
        <p:spPr>
          <a:xfrm>
            <a:off x="523886" y="2002517"/>
            <a:ext cx="1828800" cy="138499"/>
          </a:xfrm>
          <a:prstGeom prst="rect">
            <a:avLst/>
          </a:prstGeom>
          <a:solidFill>
            <a:srgbClr val="151B23"/>
          </a:solidFill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fr" sz="900" u="none" cap="none" strike="noStrike">
                <a:solidFill>
                  <a:srgbClr val="79C0FF"/>
                </a:solidFill>
                <a:latin typeface="Arial"/>
                <a:ea typeface="Arial"/>
                <a:cs typeface="Arial"/>
                <a:sym typeface="Arial"/>
              </a:rPr>
              <a:t>SerializeField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b="0" i="0" lang="fr" sz="900" u="none" cap="none" strike="noStrike">
                <a:solidFill>
                  <a:srgbClr val="FF7B72"/>
                </a:solidFill>
                <a:latin typeface="Arial"/>
                <a:ea typeface="Arial"/>
                <a:cs typeface="Arial"/>
                <a:sym typeface="Arial"/>
              </a:rPr>
              <a:t>private</a:t>
            </a: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 int score;</a:t>
            </a:r>
            <a:r>
              <a:rPr b="0" i="0" lang="fr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2"/>
          <p:cNvSpPr/>
          <p:nvPr/>
        </p:nvSpPr>
        <p:spPr>
          <a:xfrm>
            <a:off x="2404899" y="2002525"/>
            <a:ext cx="1435200" cy="138600"/>
          </a:xfrm>
          <a:prstGeom prst="rect">
            <a:avLst/>
          </a:prstGeom>
          <a:solidFill>
            <a:srgbClr val="151B23"/>
          </a:solidFill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r>
              <a:rPr b="0" i="0" lang="fr" sz="900" u="none" cap="none" strike="noStrik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[System.Serializable]</a:t>
            </a:r>
            <a:r>
              <a:rPr b="0" i="0" lang="fr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92"/>
          <p:cNvSpPr txBox="1"/>
          <p:nvPr/>
        </p:nvSpPr>
        <p:spPr>
          <a:xfrm>
            <a:off x="512756" y="1629475"/>
            <a:ext cx="2674904" cy="3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code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3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 - SOLID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2976" y="0"/>
            <a:ext cx="3241024" cy="495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93"/>
          <p:cNvSpPr txBox="1"/>
          <p:nvPr>
            <p:ph idx="1" type="subTitle"/>
          </p:nvPr>
        </p:nvSpPr>
        <p:spPr>
          <a:xfrm>
            <a:off x="465875" y="1161355"/>
            <a:ext cx="4045200" cy="22559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r" sz="6000">
                <a:solidFill>
                  <a:schemeClr val="dk1"/>
                </a:solidFill>
              </a:rPr>
              <a:t>SOLID !</a:t>
            </a:r>
            <a:endParaRPr/>
          </a:p>
        </p:txBody>
      </p:sp>
      <p:pic>
        <p:nvPicPr>
          <p:cNvPr id="149" name="Google Shape;149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2661" y="1739422"/>
            <a:ext cx="1340315" cy="1527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4"/>
          <p:cNvSpPr txBox="1"/>
          <p:nvPr>
            <p:ph idx="1" type="subTitle"/>
          </p:nvPr>
        </p:nvSpPr>
        <p:spPr>
          <a:xfrm>
            <a:off x="465875" y="1161355"/>
            <a:ext cx="4045200" cy="22559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r" sz="1800">
                <a:solidFill>
                  <a:schemeClr val="dk1"/>
                </a:solidFill>
              </a:rPr>
              <a:t>S = Single Responsibility Principle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i="1" lang="fr" sz="1700"/>
              <a:t>“There should never be more than one reason for a class to change."</a:t>
            </a:r>
            <a:r>
              <a:rPr lang="fr" sz="1700"/>
              <a:t> 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7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r" sz="1700"/>
              <a:t>In other words:</a:t>
            </a:r>
            <a:br>
              <a:rPr lang="fr" sz="1700"/>
            </a:br>
            <a:r>
              <a:rPr lang="fr" sz="1700">
                <a:solidFill>
                  <a:schemeClr val="dk1"/>
                </a:solidFill>
              </a:rPr>
              <a:t>Every class should have only one responsibility.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55" name="Google Shape;155;p94"/>
          <p:cNvPicPr preferRelativeResize="0"/>
          <p:nvPr/>
        </p:nvPicPr>
        <p:blipFill rotWithShape="1">
          <a:blip r:embed="rId3">
            <a:alphaModFix/>
          </a:blip>
          <a:srcRect b="8450" l="0" r="0" t="33046"/>
          <a:stretch/>
        </p:blipFill>
        <p:spPr>
          <a:xfrm>
            <a:off x="4614075" y="1054563"/>
            <a:ext cx="2226752" cy="246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94"/>
          <p:cNvPicPr preferRelativeResize="0"/>
          <p:nvPr/>
        </p:nvPicPr>
        <p:blipFill rotWithShape="1">
          <a:blip r:embed="rId4">
            <a:alphaModFix/>
          </a:blip>
          <a:srcRect b="7026" l="0" r="0" t="18658"/>
          <a:stretch/>
        </p:blipFill>
        <p:spPr>
          <a:xfrm>
            <a:off x="6943827" y="720840"/>
            <a:ext cx="2200173" cy="31369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94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 – S.O.L.I.D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5"/>
          <p:cNvSpPr txBox="1"/>
          <p:nvPr>
            <p:ph idx="1" type="subTitle"/>
          </p:nvPr>
        </p:nvSpPr>
        <p:spPr>
          <a:xfrm>
            <a:off x="465875" y="1161355"/>
            <a:ext cx="4045200" cy="22559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r" sz="3600">
                <a:solidFill>
                  <a:schemeClr val="dk1"/>
                </a:solidFill>
              </a:rPr>
              <a:t>Lets PRACTICE !</a:t>
            </a:r>
            <a:endParaRPr/>
          </a:p>
        </p:txBody>
      </p:sp>
      <p:sp>
        <p:nvSpPr>
          <p:cNvPr id="163" name="Google Shape;163;p95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 – S.O.L.I.D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341500"/>
            <a:ext cx="4572000" cy="4481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6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 - Unity attributes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96"/>
          <p:cNvSpPr txBox="1"/>
          <p:nvPr/>
        </p:nvSpPr>
        <p:spPr>
          <a:xfrm>
            <a:off x="529100" y="1100375"/>
            <a:ext cx="40429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Say Hi to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AlchemisTeddy</a:t>
            </a:r>
            <a:endParaRPr/>
          </a:p>
        </p:txBody>
      </p:sp>
      <p:pic>
        <p:nvPicPr>
          <p:cNvPr id="171" name="Google Shape;17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200350"/>
            <a:ext cx="4572000" cy="252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7"/>
          <p:cNvSpPr txBox="1"/>
          <p:nvPr/>
        </p:nvSpPr>
        <p:spPr>
          <a:xfrm>
            <a:off x="529100" y="1100375"/>
            <a:ext cx="40429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AlchemisTeddy did a mistake and </a:t>
            </a:r>
            <a:r>
              <a:rPr b="0" i="0" lang="fr" sz="2400" u="none" cap="none" strike="noStrike">
                <a:solidFill>
                  <a:srgbClr val="040B27"/>
                </a:solidFill>
                <a:latin typeface="Arial"/>
                <a:ea typeface="Arial"/>
                <a:cs typeface="Arial"/>
                <a:sym typeface="Arial"/>
              </a:rPr>
              <a:t>Poisonned</a:t>
            </a:r>
            <a:r>
              <a:rPr b="0" i="0" lang="f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himself..</a:t>
            </a:r>
            <a:br>
              <a:rPr b="0" i="0" lang="f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f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to help him regain his life</a:t>
            </a:r>
            <a:endParaRPr/>
          </a:p>
        </p:txBody>
      </p:sp>
      <p:pic>
        <p:nvPicPr>
          <p:cNvPr id="177" name="Google Shape;177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100375"/>
            <a:ext cx="4572000" cy="263318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97"/>
          <p:cNvSpPr txBox="1"/>
          <p:nvPr/>
        </p:nvSpPr>
        <p:spPr>
          <a:xfrm>
            <a:off x="2322710" y="1521775"/>
            <a:ext cx="16419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2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Poisonned</a:t>
            </a:r>
            <a:endParaRPr b="0" i="0" sz="24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97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 - Unity attributes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8"/>
          <p:cNvSpPr txBox="1"/>
          <p:nvPr/>
        </p:nvSpPr>
        <p:spPr>
          <a:xfrm>
            <a:off x="529100" y="1100375"/>
            <a:ext cx="40429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PRACTICE Attributes &amp; ScriptableObjects!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 to the folder: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Assets/3_Scripts/2_ItemData/ScritableObjects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open the « ItemData » script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98"/>
          <p:cNvPicPr preferRelativeResize="0"/>
          <p:nvPr/>
        </p:nvPicPr>
        <p:blipFill rotWithShape="1">
          <a:blip r:embed="rId3">
            <a:alphaModFix/>
          </a:blip>
          <a:srcRect b="9323" l="0" r="9323" t="0"/>
          <a:stretch/>
        </p:blipFill>
        <p:spPr>
          <a:xfrm>
            <a:off x="4572000" y="1492079"/>
            <a:ext cx="4572000" cy="3651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98"/>
          <p:cNvPicPr preferRelativeResize="0"/>
          <p:nvPr/>
        </p:nvPicPr>
        <p:blipFill rotWithShape="1">
          <a:blip r:embed="rId4">
            <a:alphaModFix/>
          </a:blip>
          <a:srcRect b="0" l="1" r="49237" t="0"/>
          <a:stretch/>
        </p:blipFill>
        <p:spPr>
          <a:xfrm>
            <a:off x="4572000" y="-3185"/>
            <a:ext cx="4572000" cy="14952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98"/>
          <p:cNvCxnSpPr/>
          <p:nvPr/>
        </p:nvCxnSpPr>
        <p:spPr>
          <a:xfrm flipH="1" rot="10800000">
            <a:off x="3423843" y="728769"/>
            <a:ext cx="2376000" cy="1620000"/>
          </a:xfrm>
          <a:prstGeom prst="straightConnector1">
            <a:avLst/>
          </a:prstGeom>
          <a:noFill/>
          <a:ln cap="flat" cmpd="sng" w="5715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8" name="Google Shape;188;p98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 - Unity attributes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9"/>
          <p:cNvSpPr txBox="1"/>
          <p:nvPr/>
        </p:nvSpPr>
        <p:spPr>
          <a:xfrm>
            <a:off x="529100" y="1100375"/>
            <a:ext cx="40429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are going to implement the code we need.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5783C"/>
                </a:solidFill>
                <a:latin typeface="Arial"/>
                <a:ea typeface="Arial"/>
                <a:cs typeface="Arial"/>
                <a:sym typeface="Arial"/>
              </a:rPr>
              <a:t>/*IMPLEMENT: …*/ </a:t>
            </a:r>
            <a:br>
              <a:rPr b="0" i="0" lang="fr" sz="1400" u="none" cap="none" strike="noStrike">
                <a:solidFill>
                  <a:srgbClr val="35783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&gt; has to be REPLACED by your code.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5783C"/>
                </a:solidFill>
                <a:latin typeface="Arial"/>
                <a:ea typeface="Arial"/>
                <a:cs typeface="Arial"/>
                <a:sym typeface="Arial"/>
              </a:rPr>
              <a:t>//TIP </a:t>
            </a:r>
            <a:br>
              <a:rPr b="0" i="0" lang="fr" sz="1400" u="none" cap="none" strike="noStrike">
                <a:solidFill>
                  <a:srgbClr val="35783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-&gt; can be deleted but it is mainly for you.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5783C"/>
                </a:solidFill>
                <a:latin typeface="Arial"/>
                <a:ea typeface="Arial"/>
                <a:cs typeface="Arial"/>
                <a:sym typeface="Arial"/>
              </a:rPr>
              <a:t>/*UNCOMMENT*/  </a:t>
            </a:r>
            <a:br>
              <a:rPr b="0" i="0" lang="fr" sz="1400" u="none" cap="none" strike="noStrike">
                <a:solidFill>
                  <a:srgbClr val="35783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b="0" i="0" lang="fr" sz="1400" u="none" cap="none" strike="noStrike">
                <a:solidFill>
                  <a:srgbClr val="3578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to be uncommented.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5783C"/>
                </a:solidFill>
                <a:latin typeface="Arial"/>
                <a:ea typeface="Arial"/>
                <a:cs typeface="Arial"/>
                <a:sym typeface="Arial"/>
              </a:rPr>
              <a:t>/*REFACTOR*/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-&gt; has to be improved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99"/>
          <p:cNvPicPr preferRelativeResize="0"/>
          <p:nvPr/>
        </p:nvPicPr>
        <p:blipFill rotWithShape="1">
          <a:blip r:embed="rId3">
            <a:alphaModFix/>
          </a:blip>
          <a:srcRect b="9323" l="0" r="9323" t="0"/>
          <a:stretch/>
        </p:blipFill>
        <p:spPr>
          <a:xfrm>
            <a:off x="4572000" y="1492079"/>
            <a:ext cx="4572000" cy="3651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99"/>
          <p:cNvPicPr preferRelativeResize="0"/>
          <p:nvPr/>
        </p:nvPicPr>
        <p:blipFill rotWithShape="1">
          <a:blip r:embed="rId4">
            <a:alphaModFix/>
          </a:blip>
          <a:srcRect b="0" l="1" r="49237" t="0"/>
          <a:stretch/>
        </p:blipFill>
        <p:spPr>
          <a:xfrm>
            <a:off x="4572000" y="-3185"/>
            <a:ext cx="4572000" cy="149526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9"/>
          <p:cNvSpPr/>
          <p:nvPr/>
        </p:nvSpPr>
        <p:spPr>
          <a:xfrm>
            <a:off x="4572001" y="2076307"/>
            <a:ext cx="625642" cy="165004"/>
          </a:xfrm>
          <a:prstGeom prst="rect">
            <a:avLst/>
          </a:prstGeom>
          <a:noFill/>
          <a:ln cap="flat" cmpd="sng" w="254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99"/>
          <p:cNvSpPr/>
          <p:nvPr/>
        </p:nvSpPr>
        <p:spPr>
          <a:xfrm>
            <a:off x="4571999" y="2386838"/>
            <a:ext cx="350636" cy="165004"/>
          </a:xfrm>
          <a:prstGeom prst="rect">
            <a:avLst/>
          </a:prstGeom>
          <a:noFill/>
          <a:ln cap="flat" cmpd="sng" w="254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99"/>
          <p:cNvSpPr/>
          <p:nvPr/>
        </p:nvSpPr>
        <p:spPr>
          <a:xfrm>
            <a:off x="4747316" y="3736575"/>
            <a:ext cx="684081" cy="165004"/>
          </a:xfrm>
          <a:prstGeom prst="rect">
            <a:avLst/>
          </a:prstGeom>
          <a:noFill/>
          <a:ln cap="flat" cmpd="sng" w="254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99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 - Unity attributes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/>
          <p:nvPr/>
        </p:nvSpPr>
        <p:spPr>
          <a:xfrm>
            <a:off x="265600" y="3209716"/>
            <a:ext cx="4922100" cy="1455726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 member of the SGA (Swiss game academy)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Gold member of the SGC (Swiss game center)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SStyles93 (Samuel Styles) (github.com)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Samuel Styles Blogposts – Blogposts about my studies (sstyles93.github.io)</a:t>
            </a:r>
            <a:b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600" y="561334"/>
            <a:ext cx="4922100" cy="2330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 txBox="1"/>
          <p:nvPr/>
        </p:nvSpPr>
        <p:spPr>
          <a:xfrm>
            <a:off x="529100" y="1100375"/>
            <a:ext cx="36357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a scriptable object ?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8700" y="1500188"/>
            <a:ext cx="18764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2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 – Scriptable Objs.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3"/>
          <p:cNvSpPr txBox="1"/>
          <p:nvPr/>
        </p:nvSpPr>
        <p:spPr>
          <a:xfrm>
            <a:off x="529100" y="1100375"/>
            <a:ext cx="36357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a data container that can be used to </a:t>
            </a:r>
            <a:r>
              <a:rPr b="0" i="0" lang="fr" sz="1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f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WRITE 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between scenes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600" y="-12"/>
            <a:ext cx="18764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3"/>
          <p:cNvSpPr/>
          <p:nvPr/>
        </p:nvSpPr>
        <p:spPr>
          <a:xfrm>
            <a:off x="4639700" y="2723525"/>
            <a:ext cx="1053900" cy="611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Scene 00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3"/>
          <p:cNvSpPr/>
          <p:nvPr/>
        </p:nvSpPr>
        <p:spPr>
          <a:xfrm>
            <a:off x="6316100" y="3561725"/>
            <a:ext cx="1053900" cy="611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Scene 01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3"/>
          <p:cNvSpPr/>
          <p:nvPr/>
        </p:nvSpPr>
        <p:spPr>
          <a:xfrm>
            <a:off x="7916300" y="2723525"/>
            <a:ext cx="1053900" cy="611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Scene 02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43"/>
          <p:cNvCxnSpPr/>
          <p:nvPr/>
        </p:nvCxnSpPr>
        <p:spPr>
          <a:xfrm flipH="1">
            <a:off x="4934800" y="2154375"/>
            <a:ext cx="948600" cy="5481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7" name="Google Shape;217;p43"/>
          <p:cNvCxnSpPr/>
          <p:nvPr/>
        </p:nvCxnSpPr>
        <p:spPr>
          <a:xfrm>
            <a:off x="6579050" y="2164900"/>
            <a:ext cx="21000" cy="13491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8" name="Google Shape;218;p43"/>
          <p:cNvCxnSpPr/>
          <p:nvPr/>
        </p:nvCxnSpPr>
        <p:spPr>
          <a:xfrm flipH="1" rot="10800000">
            <a:off x="5409100" y="2143875"/>
            <a:ext cx="811500" cy="569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9" name="Google Shape;219;p43"/>
          <p:cNvCxnSpPr/>
          <p:nvPr/>
        </p:nvCxnSpPr>
        <p:spPr>
          <a:xfrm rot="10800000">
            <a:off x="7021625" y="2101750"/>
            <a:ext cx="52800" cy="144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0" name="Google Shape;220;p43"/>
          <p:cNvCxnSpPr>
            <a:endCxn id="215" idx="0"/>
          </p:cNvCxnSpPr>
          <p:nvPr/>
        </p:nvCxnSpPr>
        <p:spPr>
          <a:xfrm>
            <a:off x="7401050" y="2143925"/>
            <a:ext cx="1042200" cy="5796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1" name="Google Shape;221;p43"/>
          <p:cNvCxnSpPr/>
          <p:nvPr/>
        </p:nvCxnSpPr>
        <p:spPr>
          <a:xfrm rot="10800000">
            <a:off x="7717325" y="2143800"/>
            <a:ext cx="938100" cy="54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2" name="Google Shape;222;p43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 – Scriptable Objs.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 txBox="1"/>
          <p:nvPr/>
        </p:nvSpPr>
        <p:spPr>
          <a:xfrm>
            <a:off x="529100" y="1100375"/>
            <a:ext cx="36357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a data container that can be used to </a:t>
            </a:r>
            <a:r>
              <a:rPr b="0" i="0" lang="fr" sz="1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f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WRITE 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between scenes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stays modified even when exiting play mode ! (</a:t>
            </a:r>
            <a:r>
              <a:rPr b="0" i="0" lang="f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 RESET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3175" y="2393975"/>
            <a:ext cx="535310" cy="6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4"/>
          <p:cNvSpPr/>
          <p:nvPr/>
        </p:nvSpPr>
        <p:spPr>
          <a:xfrm>
            <a:off x="6366375" y="2393975"/>
            <a:ext cx="623100" cy="611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p44"/>
          <p:cNvCxnSpPr>
            <a:stCxn id="229" idx="3"/>
            <a:endCxn id="228" idx="1"/>
          </p:cNvCxnSpPr>
          <p:nvPr/>
        </p:nvCxnSpPr>
        <p:spPr>
          <a:xfrm>
            <a:off x="6989475" y="2699675"/>
            <a:ext cx="613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1" name="Google Shape;231;p44"/>
          <p:cNvSpPr txBox="1"/>
          <p:nvPr/>
        </p:nvSpPr>
        <p:spPr>
          <a:xfrm>
            <a:off x="6303675" y="3005375"/>
            <a:ext cx="706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HP -1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4775" y="2393975"/>
            <a:ext cx="535310" cy="6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4"/>
          <p:cNvSpPr txBox="1"/>
          <p:nvPr/>
        </p:nvSpPr>
        <p:spPr>
          <a:xfrm>
            <a:off x="5084475" y="3005375"/>
            <a:ext cx="9798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HP = 100</a:t>
            </a:r>
            <a:endParaRPr b="0" i="0" sz="14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p44"/>
          <p:cNvCxnSpPr>
            <a:stCxn id="232" idx="3"/>
            <a:endCxn id="229" idx="1"/>
          </p:cNvCxnSpPr>
          <p:nvPr/>
        </p:nvCxnSpPr>
        <p:spPr>
          <a:xfrm>
            <a:off x="5700085" y="2699675"/>
            <a:ext cx="6663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5" name="Google Shape;235;p44"/>
          <p:cNvSpPr txBox="1"/>
          <p:nvPr/>
        </p:nvSpPr>
        <p:spPr>
          <a:xfrm>
            <a:off x="4850500" y="1996275"/>
            <a:ext cx="1170000" cy="137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Editor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4"/>
          <p:cNvSpPr txBox="1"/>
          <p:nvPr/>
        </p:nvSpPr>
        <p:spPr>
          <a:xfrm>
            <a:off x="7288900" y="1996275"/>
            <a:ext cx="1170000" cy="137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Editor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4"/>
          <p:cNvSpPr txBox="1"/>
          <p:nvPr/>
        </p:nvSpPr>
        <p:spPr>
          <a:xfrm>
            <a:off x="7370475" y="3005375"/>
            <a:ext cx="9798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HP = 99</a:t>
            </a:r>
            <a:endParaRPr b="0" i="0" sz="14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4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 – Scriptable Objs.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1"/>
          <p:cNvSpPr txBox="1"/>
          <p:nvPr>
            <p:ph idx="1" type="subTitle"/>
          </p:nvPr>
        </p:nvSpPr>
        <p:spPr>
          <a:xfrm>
            <a:off x="465875" y="1161355"/>
            <a:ext cx="4045200" cy="22559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6126"/>
              <a:buNone/>
            </a:pPr>
            <a:r>
              <a:rPr lang="fr" sz="1800">
                <a:solidFill>
                  <a:schemeClr val="dk1"/>
                </a:solidFill>
              </a:rPr>
              <a:t>L = Liskov substitution Principle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7027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3545"/>
              <a:buNone/>
            </a:pPr>
            <a:r>
              <a:rPr i="1" lang="fr" sz="1700"/>
              <a:t>“Functions that use pointers or references to base classes must be able to use objects of derived classes without knowing it."</a:t>
            </a:r>
            <a:r>
              <a:rPr lang="fr" sz="1700"/>
              <a:t> 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3545"/>
              <a:buNone/>
            </a:pPr>
            <a:r>
              <a:t/>
            </a:r>
            <a:endParaRPr sz="17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3545"/>
              <a:buNone/>
            </a:pPr>
            <a:r>
              <a:rPr lang="fr" sz="1700"/>
              <a:t>In other words: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3545"/>
              <a:buNone/>
            </a:pPr>
            <a:r>
              <a:rPr lang="fr" sz="1700">
                <a:solidFill>
                  <a:schemeClr val="dk1"/>
                </a:solidFill>
              </a:rPr>
              <a:t>Super class objects should be substitutable by Sub class objects</a:t>
            </a:r>
            <a:br>
              <a:rPr lang="fr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</p:txBody>
      </p:sp>
      <p:sp>
        <p:nvSpPr>
          <p:cNvPr id="244" name="Google Shape;244;p101"/>
          <p:cNvSpPr txBox="1"/>
          <p:nvPr/>
        </p:nvSpPr>
        <p:spPr>
          <a:xfrm>
            <a:off x="465875" y="341500"/>
            <a:ext cx="3837000" cy="8198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f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Coding best practices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6562" y="101600"/>
            <a:ext cx="4557438" cy="267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6562" y="2771974"/>
            <a:ext cx="3457935" cy="222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"/>
          <p:cNvSpPr txBox="1"/>
          <p:nvPr/>
        </p:nvSpPr>
        <p:spPr>
          <a:xfrm>
            <a:off x="566525" y="1437700"/>
            <a:ext cx="36357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our variables </a:t>
            </a:r>
            <a:r>
              <a:rPr b="1" i="0" lang="fr" sz="1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look good 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we coded our first Scriptable Object but what about </a:t>
            </a:r>
            <a:r>
              <a:rPr b="1" i="0" lang="f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code</a:t>
            </a:r>
            <a:r>
              <a:rPr b="0" i="0" lang="f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4175" y="1100375"/>
            <a:ext cx="3778550" cy="27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3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 – Unity scripts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2"/>
          <p:cNvSpPr txBox="1"/>
          <p:nvPr/>
        </p:nvSpPr>
        <p:spPr>
          <a:xfrm>
            <a:off x="529100" y="1100375"/>
            <a:ext cx="36357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PlayerInventoryManager </a:t>
            </a:r>
            <a:b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 to UpdateStatus()</a:t>
            </a:r>
            <a:b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are going to Use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Switches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  and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Ternary operators</a:t>
            </a:r>
            <a:endParaRPr b="1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3228" y="585445"/>
            <a:ext cx="4590772" cy="397260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02"/>
          <p:cNvSpPr/>
          <p:nvPr/>
        </p:nvSpPr>
        <p:spPr>
          <a:xfrm>
            <a:off x="4523874" y="550015"/>
            <a:ext cx="1856300" cy="433137"/>
          </a:xfrm>
          <a:prstGeom prst="rect">
            <a:avLst/>
          </a:prstGeom>
          <a:noFill/>
          <a:ln cap="flat" cmpd="sng" w="254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02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 – Unity scripts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6"/>
          <p:cNvSpPr txBox="1"/>
          <p:nvPr/>
        </p:nvSpPr>
        <p:spPr>
          <a:xfrm>
            <a:off x="529100" y="1100375"/>
            <a:ext cx="36357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C# we can use some </a:t>
            </a:r>
            <a:r>
              <a:rPr b="1" i="0" lang="fr" sz="1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useful features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Instead of this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Multiple variants of method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You can do this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Optional parameters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void Func(x,y, </a:t>
            </a:r>
            <a:r>
              <a:rPr b="0" i="0" lang="fr" sz="1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z = default Value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76650"/>
            <a:ext cx="4572000" cy="205900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6"/>
          <p:cNvSpPr/>
          <p:nvPr/>
        </p:nvSpPr>
        <p:spPr>
          <a:xfrm>
            <a:off x="4597525" y="1081700"/>
            <a:ext cx="1697100" cy="176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6"/>
          <p:cNvSpPr/>
          <p:nvPr/>
        </p:nvSpPr>
        <p:spPr>
          <a:xfrm>
            <a:off x="7843825" y="1081700"/>
            <a:ext cx="1300200" cy="176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461300"/>
            <a:ext cx="4572001" cy="102742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6"/>
          <p:cNvSpPr/>
          <p:nvPr/>
        </p:nvSpPr>
        <p:spPr>
          <a:xfrm>
            <a:off x="7496025" y="2460025"/>
            <a:ext cx="1591500" cy="2742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5808879" y="4108304"/>
            <a:ext cx="2576338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0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Params collections - C# feature specifications | Microsoft Learn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5146003" y="3777740"/>
            <a:ext cx="34907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sng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Tip:</a:t>
            </a:r>
            <a:r>
              <a:rPr b="0" i="0" lang="fr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Undefined number of parameters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 – Unity scripts (TIP)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3"/>
          <p:cNvSpPr txBox="1"/>
          <p:nvPr>
            <p:ph type="ctrTitle"/>
          </p:nvPr>
        </p:nvSpPr>
        <p:spPr>
          <a:xfrm>
            <a:off x="360475" y="267500"/>
            <a:ext cx="54111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/>
              <a:t>Chapter II</a:t>
            </a:r>
            <a:endParaRPr/>
          </a:p>
        </p:txBody>
      </p:sp>
      <p:sp>
        <p:nvSpPr>
          <p:cNvPr id="280" name="Google Shape;280;p103"/>
          <p:cNvSpPr txBox="1"/>
          <p:nvPr>
            <p:ph idx="1" type="subTitle"/>
          </p:nvPr>
        </p:nvSpPr>
        <p:spPr>
          <a:xfrm>
            <a:off x="360475" y="2107650"/>
            <a:ext cx="49326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27"/>
              <a:buNone/>
            </a:pPr>
            <a:r>
              <a:rPr lang="fr">
                <a:solidFill>
                  <a:schemeClr val="dk1"/>
                </a:solidFill>
              </a:rPr>
              <a:t>Delegates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(and Actions)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II - </a:t>
            </a:r>
            <a:r>
              <a:rPr b="0" i="0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Delegates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8"/>
          <p:cNvSpPr txBox="1"/>
          <p:nvPr/>
        </p:nvSpPr>
        <p:spPr>
          <a:xfrm>
            <a:off x="529100" y="1100375"/>
            <a:ext cx="36357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a </a:t>
            </a:r>
            <a:r>
              <a:rPr b="0" i="0" lang="fr" sz="1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delegates 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38"/>
          <p:cNvPicPr preferRelativeResize="0"/>
          <p:nvPr/>
        </p:nvPicPr>
        <p:blipFill rotWithShape="1">
          <a:blip r:embed="rId3">
            <a:alphaModFix/>
          </a:blip>
          <a:srcRect b="62329" l="0" r="0" t="0"/>
          <a:stretch/>
        </p:blipFill>
        <p:spPr>
          <a:xfrm>
            <a:off x="5013900" y="152400"/>
            <a:ext cx="3722500" cy="1822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8"/>
          <p:cNvSpPr/>
          <p:nvPr/>
        </p:nvSpPr>
        <p:spPr>
          <a:xfrm>
            <a:off x="5388025" y="1722225"/>
            <a:ext cx="3256800" cy="2004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/>
        </p:nvSpPr>
        <p:spPr>
          <a:xfrm>
            <a:off x="529100" y="1100375"/>
            <a:ext cx="36357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a method with a SIGNATURE: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ReturnType 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 (</a:t>
            </a:r>
            <a:r>
              <a:rPr b="0" i="0" lang="fr" sz="14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Parameters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void 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PauseDelegate(</a:t>
            </a:r>
            <a:r>
              <a:rPr b="0" i="0" lang="fr" sz="14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No parameters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39"/>
          <p:cNvPicPr preferRelativeResize="0"/>
          <p:nvPr/>
        </p:nvPicPr>
        <p:blipFill rotWithShape="1">
          <a:blip r:embed="rId3">
            <a:alphaModFix/>
          </a:blip>
          <a:srcRect b="62764" l="0" r="0" t="0"/>
          <a:stretch/>
        </p:blipFill>
        <p:spPr>
          <a:xfrm>
            <a:off x="5013900" y="152400"/>
            <a:ext cx="3722500" cy="18017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9"/>
          <p:cNvSpPr/>
          <p:nvPr/>
        </p:nvSpPr>
        <p:spPr>
          <a:xfrm>
            <a:off x="6800375" y="1690600"/>
            <a:ext cx="369000" cy="2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8381375" y="1711700"/>
            <a:ext cx="158100" cy="2424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9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II - </a:t>
            </a:r>
            <a:r>
              <a:rPr b="0" i="0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Delegates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6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Advanced Programming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6"/>
          <p:cNvSpPr txBox="1"/>
          <p:nvPr/>
        </p:nvSpPr>
        <p:spPr>
          <a:xfrm>
            <a:off x="142919" y="1196628"/>
            <a:ext cx="4482912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</a:t>
            </a:r>
            <a:r>
              <a:rPr b="0" i="0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1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Attributes, Enums, Heritage, ScriptableObjects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Delegates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III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Coroutines, Gizmos, Raycast, Interface Segregation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IV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Delegates (again), Saving data, Singleton, Observer Pattern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S.O.L.I.D all along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/>
        </p:nvSpPr>
        <p:spPr>
          <a:xfrm>
            <a:off x="529100" y="1100375"/>
            <a:ext cx="36357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then declare a </a:t>
            </a:r>
            <a:r>
              <a:rPr b="0" i="0" lang="fr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delegate 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fr" sz="1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PauseDelegate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called PauseMethod;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with that we can </a:t>
            </a:r>
            <a:r>
              <a:rPr b="0" i="0" lang="fr" sz="1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subscribe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methods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b="1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SAME SIGNATURE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the </a:t>
            </a:r>
            <a:r>
              <a:rPr b="0" i="0" lang="fr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delegate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method using:</a:t>
            </a:r>
            <a:b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DelegateMethod += Method;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3900" y="152400"/>
            <a:ext cx="3722501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40"/>
          <p:cNvCxnSpPr/>
          <p:nvPr/>
        </p:nvCxnSpPr>
        <p:spPr>
          <a:xfrm>
            <a:off x="2858425" y="2270300"/>
            <a:ext cx="3336300" cy="7572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5" name="Google Shape;305;p40"/>
          <p:cNvCxnSpPr/>
          <p:nvPr/>
        </p:nvCxnSpPr>
        <p:spPr>
          <a:xfrm>
            <a:off x="2858425" y="2270300"/>
            <a:ext cx="4057800" cy="7695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6" name="Google Shape;306;p40"/>
          <p:cNvCxnSpPr/>
          <p:nvPr/>
        </p:nvCxnSpPr>
        <p:spPr>
          <a:xfrm>
            <a:off x="3079775" y="2944875"/>
            <a:ext cx="2561100" cy="15495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7" name="Google Shape;307;p40"/>
          <p:cNvCxnSpPr/>
          <p:nvPr/>
        </p:nvCxnSpPr>
        <p:spPr>
          <a:xfrm>
            <a:off x="3747154" y="1534076"/>
            <a:ext cx="1595663" cy="498764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8" name="Google Shape;308;p40"/>
          <p:cNvSpPr/>
          <p:nvPr/>
        </p:nvSpPr>
        <p:spPr>
          <a:xfrm>
            <a:off x="4779634" y="3918301"/>
            <a:ext cx="4022407" cy="1103342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0"/>
          <p:cNvSpPr/>
          <p:nvPr/>
        </p:nvSpPr>
        <p:spPr>
          <a:xfrm>
            <a:off x="4779633" y="2360931"/>
            <a:ext cx="4022407" cy="1808058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0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II - </a:t>
            </a:r>
            <a:r>
              <a:rPr b="0" i="0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Delegates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/>
        </p:nvSpPr>
        <p:spPr>
          <a:xfrm>
            <a:off x="529100" y="1100375"/>
            <a:ext cx="36357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means that when the PauseMethod delegate is called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SUBSCRIBED 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 will be also called ! :D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3900" y="152400"/>
            <a:ext cx="3722501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41"/>
          <p:cNvCxnSpPr/>
          <p:nvPr/>
        </p:nvCxnSpPr>
        <p:spPr>
          <a:xfrm>
            <a:off x="3922975" y="1290100"/>
            <a:ext cx="1433400" cy="7062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8" name="Google Shape;318;p41"/>
          <p:cNvCxnSpPr/>
          <p:nvPr/>
        </p:nvCxnSpPr>
        <p:spPr>
          <a:xfrm>
            <a:off x="2346950" y="1920482"/>
            <a:ext cx="3335933" cy="2587283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9" name="Google Shape;319;p41"/>
          <p:cNvCxnSpPr/>
          <p:nvPr/>
        </p:nvCxnSpPr>
        <p:spPr>
          <a:xfrm flipH="1" rot="5400000">
            <a:off x="6924102" y="3379857"/>
            <a:ext cx="1413300" cy="986100"/>
          </a:xfrm>
          <a:prstGeom prst="bentConnector3">
            <a:avLst>
              <a:gd fmla="val 99455" name="adj1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0" name="Google Shape;320;p41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II - </a:t>
            </a:r>
            <a:r>
              <a:rPr b="0" i="0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Delegates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4"/>
          <p:cNvSpPr txBox="1"/>
          <p:nvPr/>
        </p:nvSpPr>
        <p:spPr>
          <a:xfrm>
            <a:off x="529100" y="1100375"/>
            <a:ext cx="40429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PRACTICE Attributes &amp; ScriptableObjects!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 to the folder: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Assets/3_Scripts/1_Player/Components/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open the «PlayerInventoryManager»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626494"/>
            <a:ext cx="4569823" cy="189051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04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II - </a:t>
            </a:r>
            <a:r>
              <a:rPr b="0" i="0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Delegates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05"/>
          <p:cNvSpPr txBox="1"/>
          <p:nvPr>
            <p:ph type="ctrTitle"/>
          </p:nvPr>
        </p:nvSpPr>
        <p:spPr>
          <a:xfrm>
            <a:off x="360475" y="267500"/>
            <a:ext cx="54111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/>
              <a:t>Chapter III</a:t>
            </a:r>
            <a:endParaRPr/>
          </a:p>
        </p:txBody>
      </p:sp>
      <p:sp>
        <p:nvSpPr>
          <p:cNvPr id="333" name="Google Shape;333;p105"/>
          <p:cNvSpPr txBox="1"/>
          <p:nvPr>
            <p:ph idx="1" type="subTitle"/>
          </p:nvPr>
        </p:nvSpPr>
        <p:spPr>
          <a:xfrm>
            <a:off x="360475" y="2107650"/>
            <a:ext cx="49326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27"/>
              <a:buNone/>
            </a:pPr>
            <a:r>
              <a:rPr lang="fr">
                <a:solidFill>
                  <a:schemeClr val="dk1"/>
                </a:solidFill>
              </a:rPr>
              <a:t>Coroutines, Gizmos, Raycast, Interfaces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6"/>
          <p:cNvSpPr txBox="1"/>
          <p:nvPr/>
        </p:nvSpPr>
        <p:spPr>
          <a:xfrm>
            <a:off x="529100" y="1121000"/>
            <a:ext cx="36357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coroutine is a method that can suspend execution and resume at a later time.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IEnumerator MethodName()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Yield return … (to wait)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StartCoroutine(MethodName());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StopCoroutine(MethodName());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06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III - </a:t>
            </a:r>
            <a:r>
              <a:rPr b="0" i="0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Coroutines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581293"/>
            <a:ext cx="4580837" cy="2525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07"/>
          <p:cNvSpPr txBox="1"/>
          <p:nvPr/>
        </p:nvSpPr>
        <p:spPr>
          <a:xfrm>
            <a:off x="529100" y="1121000"/>
            <a:ext cx="36357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to PRACTICE !</a:t>
            </a:r>
            <a:b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PlayerInteraction.cs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9" y="1615483"/>
            <a:ext cx="4567736" cy="191253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07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III - </a:t>
            </a:r>
            <a:r>
              <a:rPr b="0" i="0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Coroutines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"/>
          <p:cNvSpPr txBox="1"/>
          <p:nvPr/>
        </p:nvSpPr>
        <p:spPr>
          <a:xfrm>
            <a:off x="525352" y="1100375"/>
            <a:ext cx="36357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 it 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br>
              <a:rPr b="0" i="0" lang="f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1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III - </a:t>
            </a:r>
            <a:r>
              <a:rPr b="0" i="0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Raycast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883933"/>
            <a:ext cx="4570421" cy="337563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1"/>
          <p:cNvSpPr/>
          <p:nvPr/>
        </p:nvSpPr>
        <p:spPr>
          <a:xfrm>
            <a:off x="611893" y="1737536"/>
            <a:ext cx="1189406" cy="313502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txBody>
          <a:bodyPr anchorCtr="0" anchor="ctr" bIns="142825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7EB3"/>
              </a:buClr>
              <a:buSzPts val="1100"/>
              <a:buFont typeface="Arial"/>
              <a:buNone/>
            </a:pPr>
            <a:r>
              <a:rPr b="0" i="0" lang="fr" sz="1100" u="sng" cap="none" strike="noStrike">
                <a:solidFill>
                  <a:srgbClr val="E07EB3"/>
                </a:solidFill>
                <a:latin typeface="Consolas"/>
                <a:ea typeface="Consolas"/>
                <a:cs typeface="Consolas"/>
                <a:sym typeface="Consola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RaycastHit</a:t>
            </a:r>
            <a:r>
              <a:rPr b="0" i="0" lang="fr" sz="1100" u="none" cap="none" strike="noStrik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hit;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1"/>
          <p:cNvSpPr/>
          <p:nvPr/>
        </p:nvSpPr>
        <p:spPr>
          <a:xfrm>
            <a:off x="611893" y="2434596"/>
            <a:ext cx="3960107" cy="1067555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txBody>
          <a:bodyPr anchorCtr="0" anchor="ctr" bIns="142825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None/>
            </a:pPr>
            <a:r>
              <a:rPr b="0" i="0" lang="fr" sz="1000" u="none" cap="none" strike="noStrik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b="0" i="0" lang="fr" sz="1000" u="sng" cap="none" strike="noStrike">
                <a:solidFill>
                  <a:srgbClr val="E07EB3"/>
                </a:solidFill>
                <a:latin typeface="Consolas"/>
                <a:ea typeface="Consolas"/>
                <a:cs typeface="Consolas"/>
                <a:sym typeface="Consola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Physics.Raycast</a:t>
            </a:r>
            <a:r>
              <a:rPr b="0" i="0" lang="fr" sz="1000" u="none" cap="none" strike="noStrik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None/>
            </a:pPr>
            <a:r>
              <a:rPr b="0" i="0" lang="fr" sz="1000" u="none" cap="none" strike="noStrik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	from,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None/>
            </a:pPr>
            <a:r>
              <a:rPr b="0" i="0" lang="fr" sz="1000" u="none" cap="none" strike="noStrik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	direction</a:t>
            </a:r>
            <a:r>
              <a:rPr b="0" i="0" lang="fr" sz="1000" u="none" cap="none" strike="noStrik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None/>
            </a:pPr>
            <a:r>
              <a:rPr b="0" i="0" lang="fr" sz="1000" u="none" cap="none" strike="noStrik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0" i="0" lang="fr" sz="1000" u="none" cap="none" strike="noStrik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out hit, </a:t>
            </a:r>
            <a:endParaRPr b="0" i="0" sz="1000" u="none" cap="none" strike="noStrik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None/>
            </a:pPr>
            <a:r>
              <a:rPr b="0" i="0" lang="fr" sz="1000" u="none" cap="none" strike="noStrik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	max distance,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al"/>
              <a:buNone/>
            </a:pPr>
            <a:r>
              <a:rPr b="0" i="0" lang="fr" sz="1000" u="none" cap="none" strike="noStrik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0" i="0" lang="fr" sz="1000" u="none" cap="none" strike="noStrik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layerMask))</a:t>
            </a:r>
            <a:r>
              <a:rPr b="0" i="0" lang="f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57146"/>
            <a:ext cx="4572001" cy="138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0700" y="1440775"/>
            <a:ext cx="4021398" cy="33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08"/>
          <p:cNvSpPr txBox="1"/>
          <p:nvPr/>
        </p:nvSpPr>
        <p:spPr>
          <a:xfrm>
            <a:off x="525352" y="1100375"/>
            <a:ext cx="36357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are some useful tips to use in unity: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Gizmos 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OnDrawGizmos()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OnDrawGizmosSelected()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the name says the Selected version only appears when </a:t>
            </a:r>
            <a:r>
              <a:rPr b="1" i="0" lang="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r>
              <a:rPr b="1" i="0" lang="fr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is selected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57149"/>
            <a:ext cx="4572001" cy="13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21563" y="1408699"/>
            <a:ext cx="3472877" cy="3430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108"/>
          <p:cNvCxnSpPr/>
          <p:nvPr/>
        </p:nvCxnSpPr>
        <p:spPr>
          <a:xfrm>
            <a:off x="5921115" y="367953"/>
            <a:ext cx="592111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7" name="Google Shape;367;p108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III - </a:t>
            </a:r>
            <a:r>
              <a:rPr b="0" i="0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Gizmos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2"/>
          <p:cNvSpPr txBox="1"/>
          <p:nvPr/>
        </p:nvSpPr>
        <p:spPr>
          <a:xfrm>
            <a:off x="529100" y="1100375"/>
            <a:ext cx="36357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are some useful tips to use in unity: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Gizmos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allow you to draw: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multiple shapes</a:t>
            </a: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colours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 the documentation: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Unity - Scripting API: Gizmos (unity3d.com)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439909"/>
            <a:ext cx="4571999" cy="246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3097590"/>
            <a:ext cx="4572001" cy="70768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2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III - </a:t>
            </a:r>
            <a:r>
              <a:rPr b="0" i="0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Gizmos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0"/>
          <p:cNvSpPr txBox="1"/>
          <p:nvPr>
            <p:ph idx="1" type="subTitle"/>
          </p:nvPr>
        </p:nvSpPr>
        <p:spPr>
          <a:xfrm>
            <a:off x="465875" y="1161355"/>
            <a:ext cx="4045200" cy="22559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r" sz="1800">
                <a:solidFill>
                  <a:schemeClr val="dk1"/>
                </a:solidFill>
              </a:rPr>
              <a:t>I = Interface segregation Principle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i="1" lang="fr" sz="1700"/>
              <a:t>“No client should be forced to depend on methods it does not use."</a:t>
            </a:r>
            <a:r>
              <a:rPr lang="fr" sz="1700"/>
              <a:t> 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7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r" sz="1700"/>
              <a:t>In other words: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r" sz="1700">
                <a:solidFill>
                  <a:schemeClr val="dk1"/>
                </a:solidFill>
              </a:rPr>
              <a:t>Split large interfaces in smaller, specific ones.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81" name="Google Shape;381;p110"/>
          <p:cNvSpPr txBox="1"/>
          <p:nvPr/>
        </p:nvSpPr>
        <p:spPr>
          <a:xfrm>
            <a:off x="465875" y="341500"/>
            <a:ext cx="3837000" cy="8198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f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Coding best practices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1875" y="0"/>
            <a:ext cx="1801986" cy="100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1875" y="918159"/>
            <a:ext cx="3565311" cy="177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1875" y="0"/>
            <a:ext cx="3315316" cy="657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98749" y="657903"/>
            <a:ext cx="5005224" cy="87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98749" y="1528657"/>
            <a:ext cx="1541557" cy="61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63093" y="2147860"/>
            <a:ext cx="4562700" cy="2582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7"/>
          <p:cNvSpPr txBox="1"/>
          <p:nvPr>
            <p:ph type="ctrTitle"/>
          </p:nvPr>
        </p:nvSpPr>
        <p:spPr>
          <a:xfrm>
            <a:off x="133594" y="429812"/>
            <a:ext cx="5411100" cy="9425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Let’s start !</a:t>
            </a:r>
            <a:br>
              <a:rPr lang="fr"/>
            </a:br>
            <a:br>
              <a:rPr lang="fr"/>
            </a:br>
            <a:br>
              <a:rPr lang="fr" sz="5400"/>
            </a:br>
            <a:r>
              <a:rPr lang="fr" sz="2000"/>
              <a:t>First we are going to </a:t>
            </a:r>
            <a:r>
              <a:rPr b="1" lang="fr" sz="2000"/>
              <a:t>install</a:t>
            </a:r>
            <a:r>
              <a:rPr lang="fr" sz="2000"/>
              <a:t> the project !</a:t>
            </a:r>
            <a:br>
              <a:rPr lang="fr" sz="7200"/>
            </a:b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11"/>
          <p:cNvSpPr txBox="1"/>
          <p:nvPr/>
        </p:nvSpPr>
        <p:spPr>
          <a:xfrm>
            <a:off x="529100" y="1100375"/>
            <a:ext cx="36357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Assets/3_Scripts/3_WorldItems/World Item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Assets/3_Scripts/3_WorldItems/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CraftingTable &amp; IngredientStation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11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III - </a:t>
            </a:r>
            <a:r>
              <a:rPr b="0" i="0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1836" y="2718058"/>
            <a:ext cx="4572000" cy="242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1836" y="0"/>
            <a:ext cx="4582164" cy="273405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11"/>
          <p:cNvSpPr/>
          <p:nvPr/>
        </p:nvSpPr>
        <p:spPr>
          <a:xfrm>
            <a:off x="8181474" y="708144"/>
            <a:ext cx="701269" cy="886900"/>
          </a:xfrm>
          <a:prstGeom prst="rect">
            <a:avLst/>
          </a:prstGeom>
          <a:noFill/>
          <a:ln cap="flat" cmpd="sng" w="254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11"/>
          <p:cNvSpPr/>
          <p:nvPr/>
        </p:nvSpPr>
        <p:spPr>
          <a:xfrm>
            <a:off x="6436322" y="3317019"/>
            <a:ext cx="1353266" cy="842470"/>
          </a:xfrm>
          <a:prstGeom prst="rect">
            <a:avLst/>
          </a:prstGeom>
          <a:noFill/>
          <a:ln cap="flat" cmpd="sng" w="254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12"/>
          <p:cNvSpPr txBox="1"/>
          <p:nvPr>
            <p:ph idx="1" type="subTitle"/>
          </p:nvPr>
        </p:nvSpPr>
        <p:spPr>
          <a:xfrm>
            <a:off x="465875" y="1161355"/>
            <a:ext cx="4045200" cy="22559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6126"/>
              <a:buNone/>
            </a:pPr>
            <a:r>
              <a:rPr lang="fr" sz="1800">
                <a:solidFill>
                  <a:schemeClr val="dk1"/>
                </a:solidFill>
              </a:rPr>
              <a:t>O = Open-Closed Principle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7027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3545"/>
              <a:buNone/>
            </a:pPr>
            <a:r>
              <a:rPr i="1" lang="fr" sz="1700"/>
              <a:t>“Software entities should be open for extension but closed for modification."</a:t>
            </a:r>
            <a:r>
              <a:rPr lang="fr" sz="1700"/>
              <a:t> 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3545"/>
              <a:buNone/>
            </a:pPr>
            <a:r>
              <a:t/>
            </a:r>
            <a:endParaRPr sz="17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3545"/>
              <a:buNone/>
            </a:pPr>
            <a:r>
              <a:rPr lang="fr" sz="1700"/>
              <a:t>In other words: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3545"/>
              <a:buNone/>
            </a:pPr>
            <a:r>
              <a:rPr lang="fr" sz="1700">
                <a:solidFill>
                  <a:schemeClr val="dk1"/>
                </a:solidFill>
              </a:rPr>
              <a:t>You should create an Interface for general purpose and implement logic in the derived classes.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03" name="Google Shape;403;p112"/>
          <p:cNvSpPr txBox="1"/>
          <p:nvPr/>
        </p:nvSpPr>
        <p:spPr>
          <a:xfrm>
            <a:off x="465875" y="341500"/>
            <a:ext cx="3837000" cy="8198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f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Coding best practices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112"/>
          <p:cNvPicPr preferRelativeResize="0"/>
          <p:nvPr/>
        </p:nvPicPr>
        <p:blipFill rotWithShape="1">
          <a:blip r:embed="rId3">
            <a:alphaModFix/>
          </a:blip>
          <a:srcRect b="0" l="0" r="0" t="480"/>
          <a:stretch/>
        </p:blipFill>
        <p:spPr>
          <a:xfrm>
            <a:off x="4561851" y="12700"/>
            <a:ext cx="2526579" cy="2634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12"/>
          <p:cNvPicPr preferRelativeResize="0"/>
          <p:nvPr/>
        </p:nvPicPr>
        <p:blipFill rotWithShape="1">
          <a:blip r:embed="rId4">
            <a:alphaModFix/>
          </a:blip>
          <a:srcRect b="8567" l="0" r="0" t="0"/>
          <a:stretch/>
        </p:blipFill>
        <p:spPr>
          <a:xfrm>
            <a:off x="4577318" y="2647583"/>
            <a:ext cx="2694955" cy="53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12"/>
          <p:cNvPicPr preferRelativeResize="0"/>
          <p:nvPr/>
        </p:nvPicPr>
        <p:blipFill rotWithShape="1">
          <a:blip r:embed="rId5">
            <a:alphaModFix/>
          </a:blip>
          <a:srcRect b="0" l="0" r="0" t="29477"/>
          <a:stretch/>
        </p:blipFill>
        <p:spPr>
          <a:xfrm>
            <a:off x="4577318" y="3177827"/>
            <a:ext cx="2532041" cy="104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12"/>
          <p:cNvPicPr preferRelativeResize="0"/>
          <p:nvPr/>
        </p:nvPicPr>
        <p:blipFill rotWithShape="1">
          <a:blip r:embed="rId6">
            <a:alphaModFix/>
          </a:blip>
          <a:srcRect b="0" l="0" r="0" t="39449"/>
          <a:stretch/>
        </p:blipFill>
        <p:spPr>
          <a:xfrm>
            <a:off x="4561851" y="4218540"/>
            <a:ext cx="2710422" cy="882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13"/>
          <p:cNvSpPr txBox="1"/>
          <p:nvPr>
            <p:ph type="ctrTitle"/>
          </p:nvPr>
        </p:nvSpPr>
        <p:spPr>
          <a:xfrm>
            <a:off x="360475" y="267500"/>
            <a:ext cx="54111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/>
              <a:t>Chapter IV</a:t>
            </a:r>
            <a:endParaRPr/>
          </a:p>
        </p:txBody>
      </p:sp>
      <p:sp>
        <p:nvSpPr>
          <p:cNvPr id="413" name="Google Shape;413;p113"/>
          <p:cNvSpPr txBox="1"/>
          <p:nvPr>
            <p:ph idx="1" type="subTitle"/>
          </p:nvPr>
        </p:nvSpPr>
        <p:spPr>
          <a:xfrm>
            <a:off x="360475" y="2107650"/>
            <a:ext cx="49326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27"/>
              <a:buNone/>
            </a:pPr>
            <a:r>
              <a:rPr lang="fr">
                <a:solidFill>
                  <a:schemeClr val="dk1"/>
                </a:solidFill>
              </a:rPr>
              <a:t>Saving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 Singleton &amp; Observer Pattern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5"/>
          <p:cNvSpPr txBox="1"/>
          <p:nvPr>
            <p:ph idx="1" type="subTitle"/>
          </p:nvPr>
        </p:nvSpPr>
        <p:spPr>
          <a:xfrm>
            <a:off x="465875" y="1161355"/>
            <a:ext cx="4045200" cy="22559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6126"/>
              <a:buNone/>
            </a:pPr>
            <a:r>
              <a:rPr lang="fr" sz="1800">
                <a:solidFill>
                  <a:schemeClr val="dk1"/>
                </a:solidFill>
              </a:rPr>
              <a:t>D = Dependency inversion Principle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7027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3545"/>
              <a:buNone/>
            </a:pPr>
            <a:r>
              <a:rPr i="1" lang="fr" sz="1700"/>
              <a:t>“Depend upon abstractions, not concretes</a:t>
            </a:r>
            <a:r>
              <a:rPr lang="fr" sz="1700"/>
              <a:t>.”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3545"/>
              <a:buNone/>
            </a:pPr>
            <a:r>
              <a:t/>
            </a:r>
            <a:endParaRPr sz="17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3545"/>
              <a:buNone/>
            </a:pPr>
            <a:r>
              <a:rPr lang="fr" sz="1700"/>
              <a:t>In other words:</a:t>
            </a:r>
            <a:endParaRPr sz="1700"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3545"/>
              <a:buNone/>
            </a:pPr>
            <a:r>
              <a:rPr lang="fr" sz="1700">
                <a:solidFill>
                  <a:schemeClr val="dk1"/>
                </a:solidFill>
              </a:rPr>
              <a:t>High level modules don’t depend on low level modules. Both depend on abstraction.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19" name="Google Shape;419;p115"/>
          <p:cNvSpPr txBox="1"/>
          <p:nvPr/>
        </p:nvSpPr>
        <p:spPr>
          <a:xfrm>
            <a:off x="465875" y="341500"/>
            <a:ext cx="3837000" cy="8198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f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Coding best practices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3215" y="49401"/>
            <a:ext cx="4560785" cy="27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3215" y="0"/>
            <a:ext cx="4560785" cy="264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3214" y="2641801"/>
            <a:ext cx="4557145" cy="219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16"/>
          <p:cNvSpPr txBox="1"/>
          <p:nvPr>
            <p:ph idx="1" type="subTitle"/>
          </p:nvPr>
        </p:nvSpPr>
        <p:spPr>
          <a:xfrm>
            <a:off x="465875" y="1161355"/>
            <a:ext cx="4045200" cy="22559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r" sz="1600">
                <a:solidFill>
                  <a:schemeClr val="dk1"/>
                </a:solidFill>
              </a:rPr>
              <a:t>Example : Trap,Door and Switch</a:t>
            </a:r>
            <a:endParaRPr/>
          </a:p>
        </p:txBody>
      </p:sp>
      <p:sp>
        <p:nvSpPr>
          <p:cNvPr id="428" name="Google Shape;428;p116"/>
          <p:cNvSpPr txBox="1"/>
          <p:nvPr/>
        </p:nvSpPr>
        <p:spPr>
          <a:xfrm>
            <a:off x="465875" y="341500"/>
            <a:ext cx="3837000" cy="8198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f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Coding best practices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913862"/>
            <a:ext cx="4560785" cy="27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16"/>
          <p:cNvSpPr/>
          <p:nvPr/>
        </p:nvSpPr>
        <p:spPr>
          <a:xfrm>
            <a:off x="4778256" y="1498791"/>
            <a:ext cx="1065654" cy="114128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16"/>
          <p:cNvSpPr/>
          <p:nvPr/>
        </p:nvSpPr>
        <p:spPr>
          <a:xfrm>
            <a:off x="6649452" y="1499937"/>
            <a:ext cx="1717651" cy="114128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16"/>
          <p:cNvSpPr/>
          <p:nvPr/>
        </p:nvSpPr>
        <p:spPr>
          <a:xfrm>
            <a:off x="4835548" y="2766118"/>
            <a:ext cx="3194672" cy="733354"/>
          </a:xfrm>
          <a:prstGeom prst="rect">
            <a:avLst/>
          </a:prstGeom>
          <a:noFill/>
          <a:ln cap="flat" cmpd="sng" w="25400">
            <a:solidFill>
              <a:srgbClr val="3578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357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16"/>
          <p:cNvSpPr txBox="1"/>
          <p:nvPr/>
        </p:nvSpPr>
        <p:spPr>
          <a:xfrm>
            <a:off x="4833531" y="975571"/>
            <a:ext cx="11137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High</a:t>
            </a:r>
            <a:endParaRPr/>
          </a:p>
        </p:txBody>
      </p:sp>
      <p:sp>
        <p:nvSpPr>
          <p:cNvPr id="434" name="Google Shape;434;p116"/>
          <p:cNvSpPr txBox="1"/>
          <p:nvPr/>
        </p:nvSpPr>
        <p:spPr>
          <a:xfrm>
            <a:off x="7052047" y="979114"/>
            <a:ext cx="11137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High</a:t>
            </a:r>
            <a:endParaRPr/>
          </a:p>
        </p:txBody>
      </p:sp>
      <p:sp>
        <p:nvSpPr>
          <p:cNvPr id="435" name="Google Shape;435;p116"/>
          <p:cNvSpPr txBox="1"/>
          <p:nvPr/>
        </p:nvSpPr>
        <p:spPr>
          <a:xfrm>
            <a:off x="5878285" y="2827827"/>
            <a:ext cx="11137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2800" u="none" cap="none" strike="noStrike">
                <a:solidFill>
                  <a:srgbClr val="35783C"/>
                </a:solidFill>
                <a:latin typeface="Arial"/>
                <a:ea typeface="Arial"/>
                <a:cs typeface="Arial"/>
                <a:sym typeface="Arial"/>
              </a:rPr>
              <a:t>Low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17"/>
          <p:cNvSpPr txBox="1"/>
          <p:nvPr>
            <p:ph idx="1" type="subTitle"/>
          </p:nvPr>
        </p:nvSpPr>
        <p:spPr>
          <a:xfrm>
            <a:off x="465875" y="1161355"/>
            <a:ext cx="4045200" cy="22559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r" sz="1700">
                <a:solidFill>
                  <a:schemeClr val="dk1"/>
                </a:solidFill>
              </a:rPr>
              <a:t>In our game we have: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r" sz="1400">
                <a:solidFill>
                  <a:schemeClr val="dk1"/>
                </a:solidFill>
              </a:rPr>
              <a:t>Assets/3_Scripts/4_Saving/IDataService</a:t>
            </a:r>
            <a:endParaRPr sz="1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r" sz="1600">
                <a:solidFill>
                  <a:schemeClr val="dk1"/>
                </a:solidFill>
              </a:rPr>
              <a:t>And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r" sz="1400">
                <a:solidFill>
                  <a:schemeClr val="dk1"/>
                </a:solidFill>
              </a:rPr>
              <a:t>Assets/3_Scripts/4_Saving/JsonDataService</a:t>
            </a:r>
            <a:endParaRPr sz="1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41" name="Google Shape;441;p117"/>
          <p:cNvSpPr txBox="1"/>
          <p:nvPr/>
        </p:nvSpPr>
        <p:spPr>
          <a:xfrm>
            <a:off x="465875" y="341500"/>
            <a:ext cx="3837000" cy="8198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f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Coding best practices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4561" y="1320036"/>
            <a:ext cx="4559440" cy="7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206162"/>
            <a:ext cx="4559440" cy="73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117"/>
          <p:cNvSpPr/>
          <p:nvPr/>
        </p:nvSpPr>
        <p:spPr>
          <a:xfrm>
            <a:off x="5875919" y="2206211"/>
            <a:ext cx="570600" cy="731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17"/>
          <p:cNvSpPr/>
          <p:nvPr/>
        </p:nvSpPr>
        <p:spPr>
          <a:xfrm>
            <a:off x="5245875" y="1320063"/>
            <a:ext cx="577500" cy="731100"/>
          </a:xfrm>
          <a:prstGeom prst="rect">
            <a:avLst/>
          </a:prstGeom>
          <a:noFill/>
          <a:ln cap="flat" cmpd="sng" w="25400">
            <a:solidFill>
              <a:srgbClr val="3578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3578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17"/>
          <p:cNvSpPr txBox="1"/>
          <p:nvPr/>
        </p:nvSpPr>
        <p:spPr>
          <a:xfrm>
            <a:off x="5722530" y="2937315"/>
            <a:ext cx="111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High</a:t>
            </a:r>
            <a:endParaRPr/>
          </a:p>
        </p:txBody>
      </p:sp>
      <p:sp>
        <p:nvSpPr>
          <p:cNvPr id="447" name="Google Shape;447;p117"/>
          <p:cNvSpPr txBox="1"/>
          <p:nvPr/>
        </p:nvSpPr>
        <p:spPr>
          <a:xfrm>
            <a:off x="5132814" y="796875"/>
            <a:ext cx="111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2800" u="none" cap="none" strike="noStrike">
                <a:solidFill>
                  <a:srgbClr val="35783C"/>
                </a:solidFill>
                <a:latin typeface="Arial"/>
                <a:ea typeface="Arial"/>
                <a:cs typeface="Arial"/>
                <a:sym typeface="Arial"/>
              </a:rPr>
              <a:t>Low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18"/>
          <p:cNvSpPr txBox="1"/>
          <p:nvPr/>
        </p:nvSpPr>
        <p:spPr>
          <a:xfrm>
            <a:off x="529100" y="1121000"/>
            <a:ext cx="36357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to PRACTICE !</a:t>
            </a:r>
            <a:b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PlayerHealth.cs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PlayerHealthBarUI.cs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18"/>
          <p:cNvSpPr txBox="1"/>
          <p:nvPr/>
        </p:nvSpPr>
        <p:spPr>
          <a:xfrm>
            <a:off x="465874" y="341500"/>
            <a:ext cx="4106125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IV – </a:t>
            </a:r>
            <a:r>
              <a:rPr b="0" i="0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Observer Pattern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9" y="2597596"/>
            <a:ext cx="4572001" cy="20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9" y="590289"/>
            <a:ext cx="4572001" cy="1955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19"/>
          <p:cNvSpPr txBox="1"/>
          <p:nvPr/>
        </p:nvSpPr>
        <p:spPr>
          <a:xfrm>
            <a:off x="529100" y="1121000"/>
            <a:ext cx="36357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WorldItemManager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WorldItem</a:t>
            </a:r>
            <a:b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done Open GameManager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19"/>
          <p:cNvSpPr txBox="1"/>
          <p:nvPr/>
        </p:nvSpPr>
        <p:spPr>
          <a:xfrm>
            <a:off x="465874" y="341500"/>
            <a:ext cx="4106125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IV - Singleton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9" y="2597596"/>
            <a:ext cx="4572001" cy="20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9" y="590289"/>
            <a:ext cx="4572001" cy="1955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9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conclusion we have looked at: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9"/>
          <p:cNvSpPr txBox="1"/>
          <p:nvPr/>
        </p:nvSpPr>
        <p:spPr>
          <a:xfrm>
            <a:off x="529100" y="1100375"/>
            <a:ext cx="36357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Attributes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Enums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Heritage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Scriptable Objects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Delegates &amp; Actions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Coroutines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Gizmos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Raycasts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Saving (with JSON)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Singleton pattern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f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Observer pattern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0"/>
          <p:cNvSpPr txBox="1"/>
          <p:nvPr>
            <p:ph type="ctrTitle"/>
          </p:nvPr>
        </p:nvSpPr>
        <p:spPr>
          <a:xfrm>
            <a:off x="311700" y="267500"/>
            <a:ext cx="54600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Some references</a:t>
            </a:r>
            <a:endParaRPr/>
          </a:p>
        </p:txBody>
      </p:sp>
      <p:sp>
        <p:nvSpPr>
          <p:cNvPr id="475" name="Google Shape;475;p60"/>
          <p:cNvSpPr txBox="1"/>
          <p:nvPr/>
        </p:nvSpPr>
        <p:spPr>
          <a:xfrm>
            <a:off x="859950" y="1226900"/>
            <a:ext cx="43635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Brackeys - YouTube</a:t>
            </a: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 Unity with simple projects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Mix and Jam - YouTube</a:t>
            </a: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Unity inspirational programming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Game Maker's Toolkit – YouTube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Diverse content Unity and others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#addon2023 - YouTube</a:t>
            </a: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Game conferences (diverse)</a:t>
            </a:r>
            <a:b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GDC - YouTube</a:t>
            </a: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Gaming industry conferences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Handmade Hero</a:t>
            </a: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Creating a game from nothing using C++ (600+ videos)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CppCon - YouTube</a:t>
            </a: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C++ talks </a:t>
            </a:r>
            <a:b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200" u="sng" cap="none" strike="noStrike">
                <a:solidFill>
                  <a:srgbClr val="008C9F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Améliorez votre code avec les design patterns et SOLID E-book | Unity</a:t>
            </a:r>
            <a:r>
              <a:rPr b="0" i="0" lang="fr" sz="1200" u="none" cap="none" strike="noStrike">
                <a:solidFill>
                  <a:srgbClr val="008C9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008C9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patterns &amp; SOLID principles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8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Instalation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88"/>
          <p:cNvSpPr txBox="1"/>
          <p:nvPr/>
        </p:nvSpPr>
        <p:spPr>
          <a:xfrm>
            <a:off x="142919" y="1196628"/>
            <a:ext cx="4482912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clone </a:t>
            </a:r>
            <a:r>
              <a:rPr b="0" i="0" lang="fr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https://github.com/SStyles93/SGA_LAB_Advanced.git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 terminal at the desired location.</a:t>
            </a:r>
            <a:endParaRPr/>
          </a:p>
        </p:txBody>
      </p:sp>
      <p:pic>
        <p:nvPicPr>
          <p:cNvPr id="79" name="Google Shape;79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827849"/>
            <a:ext cx="4572000" cy="964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1"/>
          <p:cNvSpPr txBox="1"/>
          <p:nvPr>
            <p:ph type="ctrTitle"/>
          </p:nvPr>
        </p:nvSpPr>
        <p:spPr>
          <a:xfrm>
            <a:off x="311700" y="267500"/>
            <a:ext cx="5460000" cy="30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Thank you for listening and                       				              :)</a:t>
            </a:r>
            <a:endParaRPr/>
          </a:p>
        </p:txBody>
      </p:sp>
      <p:sp>
        <p:nvSpPr>
          <p:cNvPr id="481" name="Google Shape;481;p61"/>
          <p:cNvSpPr txBox="1"/>
          <p:nvPr/>
        </p:nvSpPr>
        <p:spPr>
          <a:xfrm>
            <a:off x="1191895" y="2003100"/>
            <a:ext cx="369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fr" sz="4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GOOD LUCK</a:t>
            </a:r>
            <a:endParaRPr b="0" i="0" sz="4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9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Instalation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89"/>
          <p:cNvSpPr txBox="1"/>
          <p:nvPr/>
        </p:nvSpPr>
        <p:spPr>
          <a:xfrm>
            <a:off x="142919" y="1196628"/>
            <a:ext cx="4482912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the project from disk with the clone’s path </a:t>
            </a:r>
            <a:endParaRPr/>
          </a:p>
        </p:txBody>
      </p:sp>
      <p:pic>
        <p:nvPicPr>
          <p:cNvPr id="86" name="Google Shape;8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9086" y="1196628"/>
            <a:ext cx="4584913" cy="270415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89"/>
          <p:cNvSpPr/>
          <p:nvPr/>
        </p:nvSpPr>
        <p:spPr>
          <a:xfrm>
            <a:off x="8082762" y="1461705"/>
            <a:ext cx="387118" cy="226931"/>
          </a:xfrm>
          <a:prstGeom prst="rect">
            <a:avLst/>
          </a:prstGeom>
          <a:noFill/>
          <a:ln cap="flat" cmpd="sng" w="254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89"/>
          <p:cNvSpPr/>
          <p:nvPr/>
        </p:nvSpPr>
        <p:spPr>
          <a:xfrm>
            <a:off x="8196228" y="1688635"/>
            <a:ext cx="774236" cy="153513"/>
          </a:xfrm>
          <a:prstGeom prst="rect">
            <a:avLst/>
          </a:prstGeom>
          <a:noFill/>
          <a:ln cap="flat" cmpd="sng" w="254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0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Instalation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90"/>
          <p:cNvSpPr txBox="1"/>
          <p:nvPr/>
        </p:nvSpPr>
        <p:spPr>
          <a:xfrm>
            <a:off x="142919" y="1196628"/>
            <a:ext cx="4482912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the project with the Unity Hub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the Unity version </a:t>
            </a:r>
            <a:r>
              <a:rPr b="1" i="0" lang="fr" sz="2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6000.1.8f1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necessary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9086" y="1196628"/>
            <a:ext cx="4584913" cy="270415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90"/>
          <p:cNvSpPr/>
          <p:nvPr/>
        </p:nvSpPr>
        <p:spPr>
          <a:xfrm>
            <a:off x="8076088" y="2015685"/>
            <a:ext cx="387118" cy="226931"/>
          </a:xfrm>
          <a:prstGeom prst="rect">
            <a:avLst/>
          </a:prstGeom>
          <a:noFill/>
          <a:ln cap="flat" cmpd="sng" w="254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1"/>
          <p:cNvSpPr txBox="1"/>
          <p:nvPr>
            <p:ph type="ctrTitle"/>
          </p:nvPr>
        </p:nvSpPr>
        <p:spPr>
          <a:xfrm>
            <a:off x="360475" y="267500"/>
            <a:ext cx="54111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/>
              <a:t>Chapter I</a:t>
            </a:r>
            <a:endParaRPr/>
          </a:p>
        </p:txBody>
      </p:sp>
      <p:sp>
        <p:nvSpPr>
          <p:cNvPr id="102" name="Google Shape;102;p91"/>
          <p:cNvSpPr txBox="1"/>
          <p:nvPr>
            <p:ph idx="1" type="subTitle"/>
          </p:nvPr>
        </p:nvSpPr>
        <p:spPr>
          <a:xfrm>
            <a:off x="360475" y="2107650"/>
            <a:ext cx="49326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27"/>
              <a:buNone/>
            </a:pPr>
            <a:r>
              <a:rPr lang="fr">
                <a:solidFill>
                  <a:schemeClr val="dk1"/>
                </a:solidFill>
              </a:rPr>
              <a:t>Attributes, ScriptableObjects, Enums and Heritage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/>
        </p:nvSpPr>
        <p:spPr>
          <a:xfrm>
            <a:off x="465875" y="341500"/>
            <a:ext cx="3837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I - Unity attributes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4438" y="602450"/>
            <a:ext cx="3635631" cy="393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529100" y="1100375"/>
            <a:ext cx="3635700" cy="3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your code looks like this…the course is for you !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GA Sombre">
  <a:themeElements>
    <a:clrScheme name="Simple Light">
      <a:dk1>
        <a:srgbClr val="FFFFFF"/>
      </a:dk1>
      <a:lt1>
        <a:srgbClr val="B6B6B6"/>
      </a:lt1>
      <a:dk2>
        <a:srgbClr val="ADADAD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Sam Styles</dc:creator>
</cp:coreProperties>
</file>